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683" autoAdjust="0"/>
    <p:restoredTop sz="94660"/>
  </p:normalViewPr>
  <p:slideViewPr>
    <p:cSldViewPr snapToGrid="0" snapToObjects="1">
      <p:cViewPr varScale="1">
        <p:scale>
          <a:sx n="112" d="100"/>
          <a:sy n="112" d="100"/>
        </p:scale>
        <p:origin x="-4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73131769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395412"/>
            <a:ext cx="7772400" cy="1470000"/>
          </a:xfrm>
          <a:prstGeom prst="rect">
            <a:avLst/>
          </a:prstGeom>
          <a:noFill/>
          <a:ln>
            <a:noFill/>
          </a:ln>
        </p:spPr>
        <p:txBody>
          <a:bodyPr lIns="91425" tIns="91425" rIns="91425" bIns="91425" anchor="b" anchorCtr="0"/>
          <a:lstStyle>
            <a:lvl1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1pPr>
            <a:lvl2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2pPr>
            <a:lvl3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3pPr>
            <a:lvl4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4pPr>
            <a:lvl5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5pPr>
            <a:lvl6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6pPr>
            <a:lvl7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7pPr>
            <a:lvl8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8pPr>
            <a:lvl9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9pPr>
          </a:lstStyle>
          <a:p>
            <a:endParaRPr/>
          </a:p>
        </p:txBody>
      </p:sp>
      <p:sp>
        <p:nvSpPr>
          <p:cNvPr id="10" name="Shape 10"/>
          <p:cNvSpPr txBox="1">
            <a:spLocks noGrp="1"/>
          </p:cNvSpPr>
          <p:nvPr>
            <p:ph type="subTitle" idx="1"/>
          </p:nvPr>
        </p:nvSpPr>
        <p:spPr>
          <a:xfrm>
            <a:off x="685800" y="2910423"/>
            <a:ext cx="7772400" cy="1118399"/>
          </a:xfrm>
          <a:prstGeom prst="rect">
            <a:avLst/>
          </a:prstGeom>
          <a:noFill/>
          <a:ln>
            <a:noFill/>
          </a:ln>
        </p:spPr>
        <p:txBody>
          <a:bodyPr lIns="91425" tIns="91425" rIns="91425" bIns="91425" anchor="t" anchorCtr="0"/>
          <a:lstStyle>
            <a:lvl1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1pPr>
            <a:lvl2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2pPr>
            <a:lvl3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3pPr>
            <a:lvl4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4pPr>
            <a:lvl5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5pPr>
            <a:lvl6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6pPr>
            <a:lvl7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7pPr>
            <a:lvl8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8pPr>
            <a:lvl9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9pPr>
          </a:lstStyle>
          <a:p>
            <a:endParaRPr/>
          </a:p>
        </p:txBody>
      </p:sp>
      <p:grpSp>
        <p:nvGrpSpPr>
          <p:cNvPr id="11" name="Shape 11"/>
          <p:cNvGrpSpPr/>
          <p:nvPr/>
        </p:nvGrpSpPr>
        <p:grpSpPr>
          <a:xfrm>
            <a:off x="0" y="4615343"/>
            <a:ext cx="9144000" cy="2197267"/>
            <a:chOff x="0" y="3690482"/>
            <a:chExt cx="9144000" cy="850171"/>
          </a:xfrm>
        </p:grpSpPr>
        <p:sp>
          <p:nvSpPr>
            <p:cNvPr id="12" name="Shape 12"/>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endParaRPr/>
            </a:p>
          </p:txBody>
        </p:sp>
        <p:sp>
          <p:nvSpPr>
            <p:cNvPr id="13" name="Shape 13"/>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14" name="Shape 14"/>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endParaRPr/>
            </a:p>
          </p:txBody>
        </p:sp>
        <p:sp>
          <p:nvSpPr>
            <p:cNvPr id="15" name="Shape 15"/>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endParaRPr/>
            </a:p>
          </p:txBody>
        </p:sp>
        <p:sp>
          <p:nvSpPr>
            <p:cNvPr id="16" name="Shape 16"/>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endParaRPr/>
            </a:p>
          </p:txBody>
        </p:sp>
        <p:sp>
          <p:nvSpPr>
            <p:cNvPr id="17" name="Shape 17"/>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endParaRPr/>
            </a:p>
          </p:txBody>
        </p:sp>
        <p:sp>
          <p:nvSpPr>
            <p:cNvPr id="18" name="Shape 18"/>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endParaRPr/>
            </a:p>
          </p:txBody>
        </p:sp>
        <p:sp>
          <p:nvSpPr>
            <p:cNvPr id="19" name="Shape 19"/>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buNone/>
              <a:defRPr>
                <a:solidFill>
                  <a:srgbClr val="FFA711"/>
                </a:solidFill>
              </a:defRPr>
            </a:lvl1pPr>
            <a:lvl2pPr rtl="0">
              <a:buNone/>
              <a:defRPr>
                <a:solidFill>
                  <a:srgbClr val="FFA711"/>
                </a:solidFill>
              </a:defRPr>
            </a:lvl2pPr>
            <a:lvl3pPr rtl="0">
              <a:buNone/>
              <a:defRPr>
                <a:solidFill>
                  <a:srgbClr val="FFA711"/>
                </a:solidFill>
              </a:defRPr>
            </a:lvl3pPr>
            <a:lvl4pPr rtl="0">
              <a:buNone/>
              <a:defRPr>
                <a:solidFill>
                  <a:srgbClr val="FFA711"/>
                </a:solidFill>
              </a:defRPr>
            </a:lvl4pPr>
            <a:lvl5pPr rtl="0">
              <a:buNone/>
              <a:defRPr>
                <a:solidFill>
                  <a:srgbClr val="FFA711"/>
                </a:solidFill>
              </a:defRPr>
            </a:lvl5pPr>
            <a:lvl6pPr rtl="0">
              <a:buNone/>
              <a:defRPr>
                <a:solidFill>
                  <a:srgbClr val="FFA711"/>
                </a:solidFill>
              </a:defRPr>
            </a:lvl6pPr>
            <a:lvl7pPr rtl="0">
              <a:buNone/>
              <a:defRPr>
                <a:solidFill>
                  <a:srgbClr val="FFA711"/>
                </a:solidFill>
              </a:defRPr>
            </a:lvl7pPr>
            <a:lvl8pPr rtl="0">
              <a:buNone/>
              <a:defRPr>
                <a:solidFill>
                  <a:srgbClr val="FFA711"/>
                </a:solidFill>
              </a:defRPr>
            </a:lvl8pPr>
            <a:lvl9pPr rtl="0">
              <a:buNone/>
              <a:defRPr>
                <a:solidFill>
                  <a:srgbClr val="FFA711"/>
                </a:solidFill>
              </a:defRPr>
            </a:lvl9pPr>
          </a:lstStyle>
          <a:p>
            <a:endParaRPr/>
          </a:p>
        </p:txBody>
      </p:sp>
      <p:sp>
        <p:nvSpPr>
          <p:cNvPr id="22" name="Shape 22"/>
          <p:cNvSpPr txBox="1">
            <a:spLocks noGrp="1"/>
          </p:cNvSpPr>
          <p:nvPr>
            <p:ph type="body" idx="1"/>
          </p:nvPr>
        </p:nvSpPr>
        <p:spPr>
          <a:xfrm>
            <a:off x="457200" y="1600200"/>
            <a:ext cx="8229600" cy="4356000"/>
          </a:xfrm>
          <a:prstGeom prst="rect">
            <a:avLst/>
          </a:prstGeom>
          <a:noFill/>
          <a:ln>
            <a:noFill/>
          </a:ln>
        </p:spPr>
        <p:txBody>
          <a:bodyPr lIns="91425" tIns="91425" rIns="91425" bIns="91425" anchor="t" anchorCtr="0"/>
          <a:lstStyle>
            <a:lvl1pPr marL="342900" indent="-342900" algn="l" rtl="0">
              <a:spcBef>
                <a:spcPts val="0"/>
              </a:spcBef>
              <a:buClr>
                <a:schemeClr val="lt2"/>
              </a:buClr>
              <a:buSzPct val="166666"/>
              <a:buFont typeface="Arial"/>
              <a:buChar char="•"/>
              <a:defRPr sz="3200">
                <a:solidFill>
                  <a:schemeClr val="lt2"/>
                </a:solidFill>
                <a:latin typeface="Georgia"/>
                <a:ea typeface="Georgia"/>
                <a:cs typeface="Georgia"/>
                <a:sym typeface="Georgia"/>
              </a:defRPr>
            </a:lvl1pPr>
            <a:lvl2pPr marL="742950" indent="-285750" algn="l" rtl="0">
              <a:spcBef>
                <a:spcPts val="560"/>
              </a:spcBef>
              <a:buClr>
                <a:schemeClr val="lt2"/>
              </a:buClr>
              <a:buSzPct val="100000"/>
              <a:buFont typeface="Courier New"/>
              <a:buChar char="o"/>
              <a:defRPr sz="2800">
                <a:solidFill>
                  <a:schemeClr val="lt2"/>
                </a:solidFill>
                <a:latin typeface="Georgia"/>
                <a:ea typeface="Georgia"/>
                <a:cs typeface="Georgia"/>
                <a:sym typeface="Georgia"/>
              </a:defRPr>
            </a:lvl2pPr>
            <a:lvl3pPr marL="1143000" indent="-228600" algn="l" rtl="0">
              <a:spcBef>
                <a:spcPts val="480"/>
              </a:spcBef>
              <a:buClr>
                <a:schemeClr val="lt2"/>
              </a:buClr>
              <a:buSzPct val="100000"/>
              <a:buFont typeface="Wingdings"/>
              <a:buChar char="§"/>
              <a:defRPr sz="2400">
                <a:solidFill>
                  <a:schemeClr val="lt2"/>
                </a:solidFill>
                <a:latin typeface="Georgia"/>
                <a:ea typeface="Georgia"/>
                <a:cs typeface="Georgia"/>
                <a:sym typeface="Georgia"/>
              </a:defRPr>
            </a:lvl3pPr>
            <a:lvl4pPr marL="1600200" indent="-228600" algn="l" rtl="0">
              <a:spcBef>
                <a:spcPts val="400"/>
              </a:spcBef>
              <a:buClr>
                <a:schemeClr val="lt2"/>
              </a:buClr>
              <a:buSzPct val="166666"/>
              <a:buFont typeface="Arial"/>
              <a:buChar char="•"/>
              <a:defRPr sz="2000">
                <a:solidFill>
                  <a:schemeClr val="lt2"/>
                </a:solidFill>
                <a:latin typeface="Georgia"/>
                <a:ea typeface="Georgia"/>
                <a:cs typeface="Georgia"/>
                <a:sym typeface="Georgia"/>
              </a:defRPr>
            </a:lvl4pPr>
            <a:lvl5pPr marL="2057400" indent="-228600" algn="l" rtl="0">
              <a:spcBef>
                <a:spcPts val="400"/>
              </a:spcBef>
              <a:buClr>
                <a:schemeClr val="lt2"/>
              </a:buClr>
              <a:buSzPct val="100000"/>
              <a:buFont typeface="Courier New"/>
              <a:buChar char="o"/>
              <a:defRPr sz="2000">
                <a:solidFill>
                  <a:schemeClr val="lt2"/>
                </a:solidFill>
                <a:latin typeface="Georgia"/>
                <a:ea typeface="Georgia"/>
                <a:cs typeface="Georgia"/>
                <a:sym typeface="Georgia"/>
              </a:defRPr>
            </a:lvl5pPr>
            <a:lvl6pPr marL="2514600" indent="-228600" algn="l" rtl="0">
              <a:spcBef>
                <a:spcPts val="400"/>
              </a:spcBef>
              <a:buClr>
                <a:schemeClr val="lt2"/>
              </a:buClr>
              <a:buSzPct val="100000"/>
              <a:buFont typeface="Wingdings"/>
              <a:buChar char="§"/>
              <a:defRPr sz="2000">
                <a:solidFill>
                  <a:schemeClr val="lt2"/>
                </a:solidFill>
                <a:latin typeface="Georgia"/>
                <a:ea typeface="Georgia"/>
                <a:cs typeface="Georgia"/>
                <a:sym typeface="Georgia"/>
              </a:defRPr>
            </a:lvl6pPr>
            <a:lvl7pPr marL="2971800" indent="-228600" algn="l" rtl="0">
              <a:spcBef>
                <a:spcPts val="400"/>
              </a:spcBef>
              <a:buClr>
                <a:schemeClr val="lt2"/>
              </a:buClr>
              <a:buSzPct val="166666"/>
              <a:buFont typeface="Arial"/>
              <a:buChar char="•"/>
              <a:defRPr sz="2000">
                <a:solidFill>
                  <a:schemeClr val="lt2"/>
                </a:solidFill>
                <a:latin typeface="Georgia"/>
                <a:ea typeface="Georgia"/>
                <a:cs typeface="Georgia"/>
                <a:sym typeface="Georgia"/>
              </a:defRPr>
            </a:lvl7pPr>
            <a:lvl8pPr marL="3429000" indent="-228600" algn="l" rtl="0">
              <a:spcBef>
                <a:spcPts val="400"/>
              </a:spcBef>
              <a:buClr>
                <a:schemeClr val="lt2"/>
              </a:buClr>
              <a:buSzPct val="100000"/>
              <a:buFont typeface="Courier New"/>
              <a:buChar char="o"/>
              <a:defRPr sz="2000" baseline="0">
                <a:solidFill>
                  <a:schemeClr val="lt2"/>
                </a:solidFill>
                <a:latin typeface="Georgia"/>
                <a:ea typeface="Georgia"/>
                <a:cs typeface="Georgia"/>
                <a:sym typeface="Georgia"/>
              </a:defRPr>
            </a:lvl8pPr>
            <a:lvl9pPr marL="3886200" indent="-228600" algn="l" rtl="0">
              <a:spcBef>
                <a:spcPts val="400"/>
              </a:spcBef>
              <a:buClr>
                <a:schemeClr val="lt2"/>
              </a:buClr>
              <a:buSzPct val="100000"/>
              <a:buFont typeface="Wingdings"/>
              <a:buChar char="§"/>
              <a:defRPr sz="2000" baseline="0">
                <a:solidFill>
                  <a:schemeClr val="lt2"/>
                </a:solidFill>
                <a:latin typeface="Georgia"/>
                <a:ea typeface="Georgia"/>
                <a:cs typeface="Georgia"/>
                <a:sym typeface="Georgia"/>
              </a:defRPr>
            </a:lvl9pPr>
          </a:lstStyle>
          <a:p>
            <a:endParaRPr/>
          </a:p>
        </p:txBody>
      </p:sp>
      <p:grpSp>
        <p:nvGrpSpPr>
          <p:cNvPr id="23" name="Shape 23"/>
          <p:cNvGrpSpPr/>
          <p:nvPr/>
        </p:nvGrpSpPr>
        <p:grpSpPr>
          <a:xfrm>
            <a:off x="0" y="6078691"/>
            <a:ext cx="9144000" cy="779372"/>
            <a:chOff x="0" y="3690482"/>
            <a:chExt cx="9144000" cy="301556"/>
          </a:xfrm>
        </p:grpSpPr>
        <p:sp>
          <p:nvSpPr>
            <p:cNvPr id="24" name="Shape 24"/>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endParaRPr/>
            </a:p>
          </p:txBody>
        </p:sp>
        <p:sp>
          <p:nvSpPr>
            <p:cNvPr id="25" name="Shape 25"/>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endParaRPr/>
            </a:p>
          </p:txBody>
        </p:sp>
        <p:sp>
          <p:nvSpPr>
            <p:cNvPr id="26" name="Shape 26"/>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sp>
        <p:nvSpPr>
          <p:cNvPr id="29" name="Shape 29"/>
          <p:cNvSpPr txBox="1">
            <a:spLocks noGrp="1"/>
          </p:cNvSpPr>
          <p:nvPr>
            <p:ph type="body" idx="1"/>
          </p:nvPr>
        </p:nvSpPr>
        <p:spPr>
          <a:xfrm>
            <a:off x="457200" y="1600200"/>
            <a:ext cx="4038599" cy="4356000"/>
          </a:xfrm>
          <a:prstGeom prst="rect">
            <a:avLst/>
          </a:prstGeom>
          <a:noFill/>
          <a:ln>
            <a:noFill/>
          </a:ln>
        </p:spPr>
        <p:txBody>
          <a:bodyPr lIns="91425" tIns="91425" rIns="91425" b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a:endParaRPr/>
          </a:p>
        </p:txBody>
      </p:sp>
      <p:sp>
        <p:nvSpPr>
          <p:cNvPr id="30" name="Shape 30"/>
          <p:cNvSpPr txBox="1">
            <a:spLocks noGrp="1"/>
          </p:cNvSpPr>
          <p:nvPr>
            <p:ph type="body" idx="2"/>
          </p:nvPr>
        </p:nvSpPr>
        <p:spPr>
          <a:xfrm>
            <a:off x="4648200" y="1600200"/>
            <a:ext cx="4038599" cy="4356000"/>
          </a:xfrm>
          <a:prstGeom prst="rect">
            <a:avLst/>
          </a:prstGeom>
          <a:noFill/>
          <a:ln>
            <a:noFill/>
          </a:ln>
        </p:spPr>
        <p:txBody>
          <a:bodyPr lIns="91425" tIns="91425" rIns="91425" b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a:endParaRPr/>
          </a:p>
        </p:txBody>
      </p:sp>
      <p:grpSp>
        <p:nvGrpSpPr>
          <p:cNvPr id="31" name="Shape 31"/>
          <p:cNvGrpSpPr/>
          <p:nvPr/>
        </p:nvGrpSpPr>
        <p:grpSpPr>
          <a:xfrm>
            <a:off x="0" y="6078691"/>
            <a:ext cx="9144000" cy="779372"/>
            <a:chOff x="0" y="3690482"/>
            <a:chExt cx="9144000" cy="301556"/>
          </a:xfrm>
        </p:grpSpPr>
        <p:sp>
          <p:nvSpPr>
            <p:cNvPr id="32" name="Shape 32"/>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33" name="Shape 33"/>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endParaRPr/>
            </a:p>
          </p:txBody>
        </p:sp>
        <p:sp>
          <p:nvSpPr>
            <p:cNvPr id="34" name="Shape 34"/>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grpSp>
        <p:nvGrpSpPr>
          <p:cNvPr id="37" name="Shape 37"/>
          <p:cNvGrpSpPr/>
          <p:nvPr/>
        </p:nvGrpSpPr>
        <p:grpSpPr>
          <a:xfrm>
            <a:off x="0" y="6078691"/>
            <a:ext cx="9144000" cy="779372"/>
            <a:chOff x="0" y="3690482"/>
            <a:chExt cx="9144000" cy="301556"/>
          </a:xfrm>
        </p:grpSpPr>
        <p:sp>
          <p:nvSpPr>
            <p:cNvPr id="38" name="Shape 38"/>
            <p:cNvSpPr/>
            <p:nvPr/>
          </p:nvSpPr>
          <p:spPr>
            <a:xfrm>
              <a:off x="0" y="3774403"/>
              <a:ext cx="9144000" cy="118500"/>
            </a:xfrm>
            <a:prstGeom prst="rect">
              <a:avLst/>
            </a:prstGeom>
            <a:solidFill>
              <a:schemeClr val="accent4"/>
            </a:solidFill>
            <a:ln>
              <a:noFill/>
            </a:ln>
          </p:spPr>
          <p:txBody>
            <a:bodyPr lIns="91425" tIns="45700" rIns="91425" bIns="45700" anchor="t" anchorCtr="0">
              <a:noAutofit/>
            </a:bodyPr>
            <a:lstStyle/>
            <a:p>
              <a:endParaRPr/>
            </a:p>
          </p:txBody>
        </p:sp>
        <p:sp>
          <p:nvSpPr>
            <p:cNvPr id="39" name="Shape 39"/>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endParaRPr/>
            </a:p>
          </p:txBody>
        </p:sp>
        <p:sp>
          <p:nvSpPr>
            <p:cNvPr id="40" name="Shape 40"/>
            <p:cNvSpPr/>
            <p:nvPr/>
          </p:nvSpPr>
          <p:spPr>
            <a:xfrm>
              <a:off x="0" y="3690482"/>
              <a:ext cx="9144000" cy="45600"/>
            </a:xfrm>
            <a:prstGeom prst="rect">
              <a:avLst/>
            </a:prstGeom>
            <a:solidFill>
              <a:schemeClr val="accent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792288" y="5367337"/>
            <a:ext cx="5486399" cy="629400"/>
          </a:xfrm>
          <a:prstGeom prst="rect">
            <a:avLst/>
          </a:prstGeom>
          <a:noFill/>
          <a:ln>
            <a:noFill/>
          </a:ln>
        </p:spPr>
        <p:txBody>
          <a:bodyPr lIns="91425" tIns="91425" rIns="91425" bIns="91425" anchor="t" anchorCtr="0"/>
          <a:lstStyle>
            <a:lvl1pPr marL="0" indent="88900" algn="ctr" rtl="0">
              <a:buClr>
                <a:srgbClr val="FFA711"/>
              </a:buClr>
              <a:buSzPct val="100000"/>
              <a:buFont typeface="Georgia"/>
              <a:buNone/>
              <a:defRPr sz="1400">
                <a:solidFill>
                  <a:srgbClr val="FFA711"/>
                </a:solidFill>
              </a:defRPr>
            </a:lvl1pPr>
            <a:lvl2pPr marL="0" indent="88900" algn="ctr" rtl="0">
              <a:buClr>
                <a:srgbClr val="FFA711"/>
              </a:buClr>
              <a:buSzPct val="100000"/>
              <a:buFont typeface="Georgia"/>
              <a:buNone/>
              <a:defRPr sz="1400">
                <a:solidFill>
                  <a:srgbClr val="FFA711"/>
                </a:solidFill>
              </a:defRPr>
            </a:lvl2pPr>
            <a:lvl3pPr marL="0" indent="88900" algn="ctr" rtl="0">
              <a:buClr>
                <a:srgbClr val="FFA711"/>
              </a:buClr>
              <a:buSzPct val="100000"/>
              <a:buFont typeface="Georgia"/>
              <a:buNone/>
              <a:defRPr sz="1400">
                <a:solidFill>
                  <a:srgbClr val="FFA711"/>
                </a:solidFill>
              </a:defRPr>
            </a:lvl3pPr>
            <a:lvl4pPr marL="0" indent="88900" algn="ctr" rtl="0">
              <a:buClr>
                <a:srgbClr val="FFA711"/>
              </a:buClr>
              <a:buSzPct val="100000"/>
              <a:buFont typeface="Georgia"/>
              <a:buNone/>
              <a:defRPr sz="1400">
                <a:solidFill>
                  <a:srgbClr val="FFA711"/>
                </a:solidFill>
              </a:defRPr>
            </a:lvl4pPr>
            <a:lvl5pPr marL="0" indent="88900" algn="ctr" rtl="0">
              <a:buClr>
                <a:srgbClr val="FFA711"/>
              </a:buClr>
              <a:buSzPct val="100000"/>
              <a:buFont typeface="Georgia"/>
              <a:buNone/>
              <a:defRPr sz="1400">
                <a:solidFill>
                  <a:srgbClr val="FFA711"/>
                </a:solidFill>
              </a:defRPr>
            </a:lvl5pPr>
            <a:lvl6pPr marL="0" indent="88900" algn="ctr" rtl="0">
              <a:buClr>
                <a:srgbClr val="FFA711"/>
              </a:buClr>
              <a:buSzPct val="100000"/>
              <a:buFont typeface="Georgia"/>
              <a:buNone/>
              <a:defRPr sz="1400">
                <a:solidFill>
                  <a:srgbClr val="FFA711"/>
                </a:solidFill>
              </a:defRPr>
            </a:lvl6pPr>
            <a:lvl7pPr marL="0" indent="88900" algn="ctr" rtl="0">
              <a:buClr>
                <a:srgbClr val="FFA711"/>
              </a:buClr>
              <a:buSzPct val="100000"/>
              <a:buFont typeface="Georgia"/>
              <a:buNone/>
              <a:defRPr sz="1400">
                <a:solidFill>
                  <a:srgbClr val="FFA711"/>
                </a:solidFill>
              </a:defRPr>
            </a:lvl7pPr>
            <a:lvl8pPr marL="0" indent="88900" algn="ctr" rtl="0">
              <a:buClr>
                <a:srgbClr val="FFA711"/>
              </a:buClr>
              <a:buSzPct val="100000"/>
              <a:buFont typeface="Georgia"/>
              <a:buNone/>
              <a:defRPr sz="1400">
                <a:solidFill>
                  <a:srgbClr val="FFA711"/>
                </a:solidFill>
              </a:defRPr>
            </a:lvl8pPr>
            <a:lvl9pPr marL="0" indent="88900" algn="ctr" rtl="0">
              <a:buClr>
                <a:srgbClr val="FFA711"/>
              </a:buClr>
              <a:buSzPct val="100000"/>
              <a:buFont typeface="Georgia"/>
              <a:buNone/>
              <a:defRPr sz="1400">
                <a:solidFill>
                  <a:srgbClr val="FFA711"/>
                </a:solidFill>
              </a:defRPr>
            </a:lvl9pPr>
          </a:lstStyle>
          <a:p>
            <a:endParaRPr/>
          </a:p>
        </p:txBody>
      </p:sp>
      <p:grpSp>
        <p:nvGrpSpPr>
          <p:cNvPr id="43" name="Shape 43"/>
          <p:cNvGrpSpPr/>
          <p:nvPr/>
        </p:nvGrpSpPr>
        <p:grpSpPr>
          <a:xfrm>
            <a:off x="0" y="6078691"/>
            <a:ext cx="9144000" cy="779372"/>
            <a:chOff x="0" y="3690482"/>
            <a:chExt cx="9144000" cy="301556"/>
          </a:xfrm>
        </p:grpSpPr>
        <p:sp>
          <p:nvSpPr>
            <p:cNvPr id="44" name="Shape 44"/>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endParaRPr/>
            </a:p>
          </p:txBody>
        </p:sp>
        <p:sp>
          <p:nvSpPr>
            <p:cNvPr id="45" name="Shape 45"/>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endParaRPr/>
            </a:p>
          </p:txBody>
        </p:sp>
        <p:sp>
          <p:nvSpPr>
            <p:cNvPr id="46" name="Shape 46"/>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7"/>
        <p:cNvGrpSpPr/>
        <p:nvPr/>
      </p:nvGrpSpPr>
      <p:grpSpPr>
        <a:xfrm>
          <a:off x="0" y="0"/>
          <a:ext cx="0" cy="0"/>
          <a:chOff x="0" y="0"/>
          <a:chExt cx="0" cy="0"/>
        </a:xfrm>
      </p:grpSpPr>
      <p:grpSp>
        <p:nvGrpSpPr>
          <p:cNvPr id="48" name="Shape 48"/>
          <p:cNvGrpSpPr/>
          <p:nvPr/>
        </p:nvGrpSpPr>
        <p:grpSpPr>
          <a:xfrm>
            <a:off x="0" y="4615343"/>
            <a:ext cx="9144000" cy="2197267"/>
            <a:chOff x="0" y="3690482"/>
            <a:chExt cx="9144000" cy="850171"/>
          </a:xfrm>
        </p:grpSpPr>
        <p:sp>
          <p:nvSpPr>
            <p:cNvPr id="49" name="Shape 49"/>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endParaRPr/>
            </a:p>
          </p:txBody>
        </p:sp>
        <p:sp>
          <p:nvSpPr>
            <p:cNvPr id="50" name="Shape 50"/>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51" name="Shape 51"/>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endParaRPr/>
            </a:p>
          </p:txBody>
        </p:sp>
        <p:sp>
          <p:nvSpPr>
            <p:cNvPr id="52" name="Shape 52"/>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endParaRPr/>
            </a:p>
          </p:txBody>
        </p:sp>
        <p:sp>
          <p:nvSpPr>
            <p:cNvPr id="53" name="Shape 53"/>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endParaRPr/>
            </a:p>
          </p:txBody>
        </p:sp>
        <p:sp>
          <p:nvSpPr>
            <p:cNvPr id="54" name="Shape 54"/>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endParaRPr/>
            </a:p>
          </p:txBody>
        </p:sp>
        <p:sp>
          <p:nvSpPr>
            <p:cNvPr id="55" name="Shape 55"/>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endParaRPr/>
            </a:p>
          </p:txBody>
        </p:sp>
        <p:sp>
          <p:nvSpPr>
            <p:cNvPr id="56" name="Shape 56"/>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E0F23"/>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1pPr>
            <a:lvl2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2pPr>
            <a:lvl3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3pPr>
            <a:lvl4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4pPr>
            <a:lvl5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5pPr>
            <a:lvl6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6pPr>
            <a:lvl7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7pPr>
            <a:lvl8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8pPr>
            <a:lvl9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9pPr>
          </a:lstStyle>
          <a:p>
            <a:endParaRPr/>
          </a:p>
        </p:txBody>
      </p:sp>
      <p:sp>
        <p:nvSpPr>
          <p:cNvPr id="6" name="Shape 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lt2"/>
              </a:buClr>
              <a:buSzPct val="166666"/>
              <a:buFont typeface="Arial"/>
              <a:buChar char="•"/>
              <a:defRPr sz="3200" b="0" i="0" u="none" strike="noStrike" cap="none" baseline="0">
                <a:solidFill>
                  <a:schemeClr val="lt2"/>
                </a:solidFill>
                <a:latin typeface="Georgia"/>
                <a:ea typeface="Georgia"/>
                <a:cs typeface="Georgia"/>
                <a:sym typeface="Georgia"/>
              </a:defRPr>
            </a:lvl1pPr>
            <a:lvl2pPr marL="742950" indent="-285750" algn="l" rtl="0">
              <a:spcBef>
                <a:spcPts val="560"/>
              </a:spcBef>
              <a:buClr>
                <a:schemeClr val="lt2"/>
              </a:buClr>
              <a:buSzPct val="100000"/>
              <a:buFont typeface="Courier New"/>
              <a:buChar char="o"/>
              <a:defRPr sz="2800" b="0" i="0" u="none" strike="noStrike" cap="none" baseline="0">
                <a:solidFill>
                  <a:schemeClr val="lt2"/>
                </a:solidFill>
                <a:latin typeface="Georgia"/>
                <a:ea typeface="Georgia"/>
                <a:cs typeface="Georgia"/>
                <a:sym typeface="Georgia"/>
              </a:defRPr>
            </a:lvl2pPr>
            <a:lvl3pPr marL="1143000" indent="-228600" algn="l" rtl="0">
              <a:spcBef>
                <a:spcPts val="480"/>
              </a:spcBef>
              <a:buClr>
                <a:schemeClr val="lt2"/>
              </a:buClr>
              <a:buSzPct val="100000"/>
              <a:buFont typeface="Wingdings"/>
              <a:buChar char="§"/>
              <a:defRPr sz="2400" b="0" i="0" u="none" strike="noStrike" cap="none" baseline="0">
                <a:solidFill>
                  <a:schemeClr val="lt2"/>
                </a:solidFill>
                <a:latin typeface="Georgia"/>
                <a:ea typeface="Georgia"/>
                <a:cs typeface="Georgia"/>
                <a:sym typeface="Georgia"/>
              </a:defRPr>
            </a:lvl3pPr>
            <a:lvl4pPr marL="1600200" indent="-228600" algn="l" rtl="0">
              <a:spcBef>
                <a:spcPts val="400"/>
              </a:spcBef>
              <a:buClr>
                <a:schemeClr val="lt2"/>
              </a:buClr>
              <a:buSzPct val="166666"/>
              <a:buFont typeface="Arial"/>
              <a:buChar char="•"/>
              <a:defRPr sz="2000" b="0" i="0" u="none" strike="noStrike" cap="none" baseline="0">
                <a:solidFill>
                  <a:schemeClr val="lt2"/>
                </a:solidFill>
                <a:latin typeface="Georgia"/>
                <a:ea typeface="Georgia"/>
                <a:cs typeface="Georgia"/>
                <a:sym typeface="Georgia"/>
              </a:defRPr>
            </a:lvl4pPr>
            <a:lvl5pPr marL="2057400" indent="-228600" algn="l" rtl="0">
              <a:spcBef>
                <a:spcPts val="400"/>
              </a:spcBef>
              <a:buClr>
                <a:schemeClr val="lt2"/>
              </a:buClr>
              <a:buSzPct val="100000"/>
              <a:buFont typeface="Courier New"/>
              <a:buChar char="o"/>
              <a:defRPr sz="2000" b="0" i="0" u="none" strike="noStrike" cap="none" baseline="0">
                <a:solidFill>
                  <a:schemeClr val="lt2"/>
                </a:solidFill>
                <a:latin typeface="Georgia"/>
                <a:ea typeface="Georgia"/>
                <a:cs typeface="Georgia"/>
                <a:sym typeface="Georgia"/>
              </a:defRPr>
            </a:lvl5pPr>
            <a:lvl6pPr marL="2514600" indent="-228600" algn="l" rtl="0">
              <a:spcBef>
                <a:spcPts val="400"/>
              </a:spcBef>
              <a:buClr>
                <a:schemeClr val="lt2"/>
              </a:buClr>
              <a:buSzPct val="100000"/>
              <a:buFont typeface="Wingdings"/>
              <a:buChar char="§"/>
              <a:defRPr sz="2000" b="0" i="0" u="none" strike="noStrike" cap="none" baseline="0">
                <a:solidFill>
                  <a:schemeClr val="lt2"/>
                </a:solidFill>
                <a:latin typeface="Georgia"/>
                <a:ea typeface="Georgia"/>
                <a:cs typeface="Georgia"/>
                <a:sym typeface="Georgia"/>
              </a:defRPr>
            </a:lvl6pPr>
            <a:lvl7pPr marL="2971800" indent="-228600" algn="l" rtl="0">
              <a:spcBef>
                <a:spcPts val="400"/>
              </a:spcBef>
              <a:buClr>
                <a:schemeClr val="lt2"/>
              </a:buClr>
              <a:buSzPct val="166666"/>
              <a:buFont typeface="Arial"/>
              <a:buChar char="•"/>
              <a:defRPr sz="2000" b="0" i="0" u="none" strike="noStrike" cap="none" baseline="0">
                <a:solidFill>
                  <a:schemeClr val="lt2"/>
                </a:solidFill>
                <a:latin typeface="Georgia"/>
                <a:ea typeface="Georgia"/>
                <a:cs typeface="Georgia"/>
                <a:sym typeface="Georgia"/>
              </a:defRPr>
            </a:lvl7pPr>
            <a:lvl8pPr marL="3429000" indent="-228600" algn="l" rtl="0">
              <a:spcBef>
                <a:spcPts val="400"/>
              </a:spcBef>
              <a:buClr>
                <a:schemeClr val="lt2"/>
              </a:buClr>
              <a:buSzPct val="100000"/>
              <a:buFont typeface="Courier New"/>
              <a:buChar char="o"/>
              <a:defRPr sz="2000" b="0" i="0" u="none" strike="noStrike" cap="none" baseline="0">
                <a:solidFill>
                  <a:schemeClr val="lt2"/>
                </a:solidFill>
                <a:latin typeface="Georgia"/>
                <a:ea typeface="Georgia"/>
                <a:cs typeface="Georgia"/>
                <a:sym typeface="Georgia"/>
              </a:defRPr>
            </a:lvl8pPr>
            <a:lvl9pPr marL="3886200" indent="-228600" algn="l" rtl="0">
              <a:spcBef>
                <a:spcPts val="400"/>
              </a:spcBef>
              <a:buClr>
                <a:schemeClr val="lt2"/>
              </a:buClr>
              <a:buSzPct val="100000"/>
              <a:buFont typeface="Wingdings"/>
              <a:buChar char="§"/>
              <a:defRPr sz="2000" b="0" i="0" u="none" strike="noStrike" cap="none" baseline="0">
                <a:solidFill>
                  <a:schemeClr val="lt2"/>
                </a:solidFill>
                <a:latin typeface="Georgia"/>
                <a:ea typeface="Georgia"/>
                <a:cs typeface="Georgia"/>
                <a:sym typeface="Georgia"/>
              </a:defRPr>
            </a:lvl9pPr>
          </a:lstStyle>
          <a:p>
            <a:endParaRPr/>
          </a:p>
        </p:txBody>
      </p:sp>
      <p:sp>
        <p:nvSpPr>
          <p:cNvPr id="7" name="Shape 7"/>
          <p:cNvSpPr/>
          <p:nvPr/>
        </p:nvSpPr>
        <p:spPr>
          <a:xfrm>
            <a:off x="0" y="1321"/>
            <a:ext cx="9144000" cy="118200"/>
          </a:xfrm>
          <a:prstGeom prst="rect">
            <a:avLst/>
          </a:prstGeom>
          <a:solidFill>
            <a:schemeClr val="accent2"/>
          </a:solidFill>
          <a:ln>
            <a:noFill/>
          </a:ln>
        </p:spPr>
        <p:txBody>
          <a:bodyPr lIns="91425" tIns="45700" rIns="91425" bIns="45700" anchor="t" anchorCtr="0">
            <a:noAutofit/>
          </a:body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685800" y="1395412"/>
            <a:ext cx="7772400" cy="1470000"/>
          </a:xfrm>
          <a:prstGeom prst="rect">
            <a:avLst/>
          </a:prstGeom>
        </p:spPr>
        <p:txBody>
          <a:bodyPr lIns="91425" tIns="91425" rIns="91425" bIns="91425" anchor="b" anchorCtr="0">
            <a:noAutofit/>
          </a:bodyPr>
          <a:lstStyle/>
          <a:p>
            <a:pPr>
              <a:buNone/>
            </a:pPr>
            <a:r>
              <a:rPr lang="en"/>
              <a:t>Goroawase</a:t>
            </a:r>
          </a:p>
        </p:txBody>
      </p:sp>
      <p:sp>
        <p:nvSpPr>
          <p:cNvPr id="59" name="Shape 59"/>
          <p:cNvSpPr txBox="1">
            <a:spLocks noGrp="1"/>
          </p:cNvSpPr>
          <p:nvPr>
            <p:ph type="subTitle" idx="1"/>
          </p:nvPr>
        </p:nvSpPr>
        <p:spPr>
          <a:xfrm>
            <a:off x="685800" y="2910423"/>
            <a:ext cx="7772400" cy="1118399"/>
          </a:xfrm>
          <a:prstGeom prst="rect">
            <a:avLst/>
          </a:prstGeom>
        </p:spPr>
        <p:txBody>
          <a:bodyPr lIns="91425" tIns="91425" rIns="91425" bIns="91425" anchor="t" anchorCtr="0">
            <a:noAutofit/>
          </a:bodyPr>
          <a:lstStyle/>
          <a:p>
            <a:pPr lvl="0" rtl="0">
              <a:buNone/>
            </a:pPr>
            <a:r>
              <a:rPr lang="en"/>
              <a:t>Japanese number-based wordplay</a:t>
            </a:r>
          </a:p>
          <a:p>
            <a:endParaRPr lang="en"/>
          </a:p>
          <a:p>
            <a:pPr>
              <a:buNone/>
            </a:pPr>
            <a:r>
              <a:rPr lang="en"/>
              <a:t>Robin Parrish, Jacki Chiu</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
            <a:ext cx="8229600" cy="1417499"/>
          </a:xfrm>
          <a:prstGeom prst="rect">
            <a:avLst/>
          </a:prstGeom>
        </p:spPr>
        <p:txBody>
          <a:bodyPr lIns="91425" tIns="91425" rIns="91425" bIns="91425" anchor="ctr" anchorCtr="0">
            <a:noAutofit/>
          </a:bodyPr>
          <a:lstStyle/>
          <a:p>
            <a:pPr>
              <a:buNone/>
            </a:pPr>
            <a:r>
              <a:rPr lang="en"/>
              <a:t>So what?</a:t>
            </a:r>
          </a:p>
        </p:txBody>
      </p:sp>
      <p:sp>
        <p:nvSpPr>
          <p:cNvPr id="117" name="Shape 117"/>
          <p:cNvSpPr txBox="1">
            <a:spLocks noGrp="1"/>
          </p:cNvSpPr>
          <p:nvPr>
            <p:ph type="body" idx="1"/>
          </p:nvPr>
        </p:nvSpPr>
        <p:spPr>
          <a:xfrm>
            <a:off x="457200" y="947550"/>
            <a:ext cx="8229600" cy="5008800"/>
          </a:xfrm>
          <a:prstGeom prst="rect">
            <a:avLst/>
          </a:prstGeom>
        </p:spPr>
        <p:txBody>
          <a:bodyPr lIns="91425" tIns="91425" rIns="91425" bIns="91425" anchor="t" anchorCtr="0">
            <a:noAutofit/>
          </a:bodyPr>
          <a:lstStyle/>
          <a:p>
            <a:pPr marL="457200" lvl="0" indent="-419100" rtl="0">
              <a:buClr>
                <a:schemeClr val="lt2"/>
              </a:buClr>
              <a:buSzPct val="166666"/>
              <a:buFont typeface="Arial"/>
              <a:buChar char="•"/>
            </a:pPr>
            <a:r>
              <a:rPr lang="en" sz="3000"/>
              <a:t>Goroawase utilizes the kunyomi (Japanese-derived pronunciation), onyomi (Chinese-derived pronunciation), and English pronunciation of numbers</a:t>
            </a:r>
          </a:p>
          <a:p>
            <a:pPr marL="457200" lvl="0" indent="-419100" rtl="0">
              <a:buClr>
                <a:schemeClr val="lt2"/>
              </a:buClr>
              <a:buSzPct val="166666"/>
              <a:buFont typeface="Arial"/>
              <a:buChar char="•"/>
            </a:pPr>
            <a:r>
              <a:rPr lang="en" sz="3000"/>
              <a:t>Often, even within these categories, there are more than one way to pronounce the number. (for example, the English pronounciation of 0 could be "zero" or "oh" or just "ze")</a:t>
            </a:r>
          </a:p>
          <a:p>
            <a:pPr marL="457200" lvl="0" indent="-419100" rtl="0">
              <a:buClr>
                <a:schemeClr val="lt2"/>
              </a:buClr>
              <a:buSzPct val="166666"/>
              <a:buFont typeface="Arial"/>
              <a:buChar char="•"/>
            </a:pPr>
            <a:r>
              <a:rPr lang="en" sz="3000"/>
              <a:t>This leads to an incredible amount of flexibility for the users of goroawase!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Conclusion</a:t>
            </a:r>
          </a:p>
        </p:txBody>
      </p:sp>
      <p:sp>
        <p:nvSpPr>
          <p:cNvPr id="123" name="Shape 123"/>
          <p:cNvSpPr txBox="1">
            <a:spLocks noGrp="1"/>
          </p:cNvSpPr>
          <p:nvPr>
            <p:ph type="body" idx="1"/>
          </p:nvPr>
        </p:nvSpPr>
        <p:spPr>
          <a:xfrm>
            <a:off x="457200" y="1278725"/>
            <a:ext cx="8229600" cy="4677600"/>
          </a:xfrm>
          <a:prstGeom prst="rect">
            <a:avLst/>
          </a:prstGeom>
        </p:spPr>
        <p:txBody>
          <a:bodyPr lIns="91425" tIns="91425" rIns="91425" bIns="91425" anchor="t" anchorCtr="0">
            <a:noAutofit/>
          </a:bodyPr>
          <a:lstStyle/>
          <a:p>
            <a:pPr marL="457200" lvl="0" indent="-419100" rtl="0">
              <a:buClr>
                <a:schemeClr val="lt2"/>
              </a:buClr>
              <a:buSzPct val="166666"/>
              <a:buFont typeface="Arial"/>
              <a:buChar char="•"/>
            </a:pPr>
            <a:r>
              <a:rPr lang="en" sz="3000"/>
              <a:t>Goroawase is only possible because of Japan's rich history of borrowing - with so many different possible pronunciations, many words and phrases can be easily constructed using numerals as "spelling". This is not possible in languages like English.</a:t>
            </a:r>
          </a:p>
          <a:p>
            <a:pPr marL="457200" lvl="0" indent="-419100">
              <a:buClr>
                <a:schemeClr val="lt2"/>
              </a:buClr>
              <a:buSzPct val="166666"/>
              <a:buFont typeface="Arial"/>
              <a:buChar char="•"/>
            </a:pPr>
            <a:r>
              <a:rPr lang="en" sz="3000"/>
              <a:t>There are many different pronunciations of numerals due to repeated borrowing from Chinese, sound change over time, and more modern borrowing from English.</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Your turn!</a:t>
            </a:r>
          </a:p>
        </p:txBody>
      </p:sp>
      <p:sp>
        <p:nvSpPr>
          <p:cNvPr id="129" name="Shape 129"/>
          <p:cNvSpPr txBox="1">
            <a:spLocks noGrp="1"/>
          </p:cNvSpPr>
          <p:nvPr>
            <p:ph type="body" idx="1"/>
          </p:nvPr>
        </p:nvSpPr>
        <p:spPr>
          <a:xfrm>
            <a:off x="457200" y="1336275"/>
            <a:ext cx="8229600" cy="4619999"/>
          </a:xfrm>
          <a:prstGeom prst="rect">
            <a:avLst/>
          </a:prstGeom>
        </p:spPr>
        <p:txBody>
          <a:bodyPr lIns="91425" tIns="91425" rIns="91425" bIns="91425" anchor="t" anchorCtr="0">
            <a:noAutofit/>
          </a:bodyPr>
          <a:lstStyle/>
          <a:p>
            <a:pPr marL="457200" lvl="0" indent="-533400" rtl="0">
              <a:buClr>
                <a:schemeClr val="lt2"/>
              </a:buClr>
              <a:buSzPct val="166666"/>
              <a:buFont typeface="Arial"/>
              <a:buChar char="•"/>
            </a:pPr>
            <a:r>
              <a:rPr lang="en" sz="4800"/>
              <a:t>Can you think of any goroawase?</a:t>
            </a:r>
          </a:p>
          <a:p>
            <a:pPr marL="457200" lvl="0" indent="-533400" rtl="0">
              <a:buClr>
                <a:schemeClr val="lt2"/>
              </a:buClr>
              <a:buSzPct val="166666"/>
              <a:buFont typeface="Arial"/>
              <a:buChar char="•"/>
            </a:pPr>
            <a:r>
              <a:rPr lang="en" sz="4800"/>
              <a:t>Does your language have number-based wordplay?</a:t>
            </a:r>
          </a:p>
          <a:p>
            <a:pPr marL="457200" lvl="0" indent="-533400">
              <a:buClr>
                <a:schemeClr val="lt2"/>
              </a:buClr>
              <a:buSzPct val="166666"/>
              <a:buFont typeface="Arial"/>
              <a:buChar char="•"/>
            </a:pPr>
            <a:r>
              <a:rPr lang="en" sz="4800"/>
              <a:t>http://seoi.net/goro/ </a:t>
            </a:r>
            <a:br>
              <a:rPr lang="en" sz="4800"/>
            </a:br>
            <a:r>
              <a:rPr lang="en" sz="4800"/>
              <a:t>"The Goroawase Generator"</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Resources Used</a:t>
            </a:r>
          </a:p>
        </p:txBody>
      </p:sp>
      <p:sp>
        <p:nvSpPr>
          <p:cNvPr id="135" name="Shape 135"/>
          <p:cNvSpPr txBox="1">
            <a:spLocks noGrp="1"/>
          </p:cNvSpPr>
          <p:nvPr>
            <p:ph type="body" idx="1"/>
          </p:nvPr>
        </p:nvSpPr>
        <p:spPr>
          <a:xfrm>
            <a:off x="457200" y="1417650"/>
            <a:ext cx="8229600" cy="4538399"/>
          </a:xfrm>
          <a:prstGeom prst="rect">
            <a:avLst/>
          </a:prstGeom>
        </p:spPr>
        <p:txBody>
          <a:bodyPr lIns="91425" tIns="91425" rIns="91425" bIns="91425" anchor="t" anchorCtr="0">
            <a:noAutofit/>
          </a:bodyPr>
          <a:lstStyle/>
          <a:p>
            <a:pPr marL="457200" lvl="0" indent="-381000" rtl="0">
              <a:buClr>
                <a:schemeClr val="lt2"/>
              </a:buClr>
              <a:buSzPct val="166666"/>
              <a:buFont typeface="Arial"/>
              <a:buChar char="•"/>
            </a:pPr>
            <a:r>
              <a:rPr lang="en" sz="2400"/>
              <a:t>Cutler, Anne. </a:t>
            </a:r>
            <a:r>
              <a:rPr lang="en" sz="2400" i="1"/>
              <a:t>Native Listening: Language Experience and the Recognition of Spoken Words.</a:t>
            </a:r>
            <a:r>
              <a:rPr lang="en" sz="2400"/>
              <a:t> p.428. Cambridge, MA: MIT, 2012. Print.</a:t>
            </a:r>
          </a:p>
          <a:p>
            <a:pPr marL="457200" lvl="0" indent="-381000" rtl="0">
              <a:buClr>
                <a:schemeClr val="lt2"/>
              </a:buClr>
              <a:buSzPct val="166666"/>
              <a:buFont typeface="Arial"/>
              <a:buChar char="•"/>
            </a:pPr>
            <a:r>
              <a:rPr lang="en" sz="2400"/>
              <a:t>Hilpisch, Kai. </a:t>
            </a:r>
            <a:r>
              <a:rPr lang="en" sz="2400" i="1"/>
              <a:t>English in Japanese Language and Culture: A Socio-historical Analysis.</a:t>
            </a:r>
            <a:r>
              <a:rPr lang="en" sz="2400"/>
              <a:t> Norderstedt, Germany: GRIN Verlag, 2009. Print.</a:t>
            </a:r>
          </a:p>
          <a:p>
            <a:pPr marL="457200" lvl="0" indent="-381000" rtl="0">
              <a:buClr>
                <a:schemeClr val="lt2"/>
              </a:buClr>
              <a:buSzPct val="166666"/>
              <a:buFont typeface="Arial"/>
              <a:buChar char="•"/>
            </a:pPr>
            <a:r>
              <a:rPr lang="en" sz="2400"/>
              <a:t>Koichi. "Goroawase: Japanese Numbers Wordplay (i.e. How To Remember Japanese Telephone Numbers)." Tofugu. N.p., 30 Aug. 2011. Web. 07 July 2013.</a:t>
            </a:r>
          </a:p>
          <a:p>
            <a:pPr marL="457200" lvl="0" indent="-381000" rtl="0">
              <a:buClr>
                <a:schemeClr val="lt2"/>
              </a:buClr>
              <a:buSzPct val="166666"/>
              <a:buFont typeface="Arial"/>
              <a:buChar char="•"/>
            </a:pPr>
            <a:r>
              <a:rPr lang="en" sz="2400"/>
              <a:t>リンクアップ. この日何の日: 1億人のための366日使える話のネタ本. Tōkyō: Shūwa Shisutemu, 2009. Print.</a:t>
            </a:r>
          </a:p>
          <a:p>
            <a:pPr marL="457200" lvl="0" indent="-381000" rtl="0">
              <a:buClr>
                <a:schemeClr val="lt2"/>
              </a:buClr>
              <a:buSzPct val="166666"/>
              <a:buFont typeface="Arial"/>
              <a:buChar char="•"/>
            </a:pPr>
            <a:r>
              <a:rPr lang="en" sz="2400"/>
              <a:t>and those cited earlier in the presentation</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Presentation Overview</a:t>
            </a:r>
          </a:p>
        </p:txBody>
      </p:sp>
      <p:sp>
        <p:nvSpPr>
          <p:cNvPr id="65" name="Shape 65"/>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431800" rtl="0">
              <a:buClr>
                <a:schemeClr val="lt2"/>
              </a:buClr>
              <a:buSzPct val="166666"/>
              <a:buFont typeface="Arial"/>
              <a:buChar char="•"/>
            </a:pPr>
            <a:r>
              <a:rPr lang="en"/>
              <a:t>What is goroawase?</a:t>
            </a:r>
          </a:p>
          <a:p>
            <a:pPr marL="457200" lvl="0" indent="-431800" rtl="0">
              <a:buClr>
                <a:schemeClr val="lt2"/>
              </a:buClr>
              <a:buSzPct val="166666"/>
              <a:buFont typeface="Arial"/>
              <a:buChar char="•"/>
            </a:pPr>
            <a:r>
              <a:rPr lang="en"/>
              <a:t>How is it used?</a:t>
            </a:r>
          </a:p>
          <a:p>
            <a:pPr marL="457200" lvl="0" indent="-431800" rtl="0">
              <a:buClr>
                <a:schemeClr val="lt2"/>
              </a:buClr>
              <a:buSzPct val="166666"/>
              <a:buFont typeface="Arial"/>
              <a:buChar char="•"/>
            </a:pPr>
            <a:r>
              <a:rPr lang="en"/>
              <a:t>What are some examples?</a:t>
            </a:r>
          </a:p>
          <a:p>
            <a:pPr marL="457200" lvl="0" indent="-431800" rtl="0">
              <a:buClr>
                <a:schemeClr val="lt2"/>
              </a:buClr>
              <a:buSzPct val="166666"/>
              <a:buFont typeface="Arial"/>
              <a:buChar char="•"/>
            </a:pPr>
            <a:r>
              <a:rPr lang="en"/>
              <a:t>Is there something similar to goroawase in English?</a:t>
            </a:r>
          </a:p>
          <a:p>
            <a:pPr marL="457200" lvl="0" indent="-431800">
              <a:buClr>
                <a:schemeClr val="lt2"/>
              </a:buClr>
              <a:buSzPct val="166666"/>
              <a:buFont typeface="Arial"/>
              <a:buChar char="•"/>
            </a:pPr>
            <a:r>
              <a:rPr lang="en"/>
              <a:t>What linguistic attributes of Japanese make wordplay like goroawase possible?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What is "goroawase"?</a:t>
            </a:r>
          </a:p>
        </p:txBody>
      </p:sp>
      <p:sp>
        <p:nvSpPr>
          <p:cNvPr id="71" name="Shape 71"/>
          <p:cNvSpPr txBox="1">
            <a:spLocks noGrp="1"/>
          </p:cNvSpPr>
          <p:nvPr>
            <p:ph type="body" idx="1"/>
          </p:nvPr>
        </p:nvSpPr>
        <p:spPr>
          <a:xfrm>
            <a:off x="155825" y="1479675"/>
            <a:ext cx="9080100" cy="5615100"/>
          </a:xfrm>
          <a:prstGeom prst="rect">
            <a:avLst/>
          </a:prstGeom>
        </p:spPr>
        <p:txBody>
          <a:bodyPr lIns="91425" tIns="91425" rIns="91425" bIns="91425" anchor="t" anchorCtr="0">
            <a:noAutofit/>
          </a:bodyPr>
          <a:lstStyle/>
          <a:p>
            <a:pPr marL="457200" lvl="0" indent="-431800" rtl="0">
              <a:buClr>
                <a:schemeClr val="lt2"/>
              </a:buClr>
              <a:buSzPct val="166666"/>
              <a:buFont typeface="Arial"/>
              <a:buChar char="•"/>
            </a:pPr>
            <a:r>
              <a:rPr lang="en"/>
              <a:t>Goroawase can literally be translated to the English word “wordplay”, but more specifically refers to the practice of replacing syllables in Japanese words (that would normally be written in hiragana, katakana, or kanji) with numbers that are homophones.</a:t>
            </a:r>
          </a:p>
          <a:p>
            <a:endParaRPr lang="en"/>
          </a:p>
          <a:p>
            <a:pPr marL="457200" lvl="0" indent="-431800" rtl="0">
              <a:buClr>
                <a:schemeClr val="lt2"/>
              </a:buClr>
              <a:buSzPct val="166666"/>
              <a:buFont typeface="Arial"/>
              <a:buChar char="•"/>
            </a:pPr>
            <a:r>
              <a:rPr lang="en"/>
              <a:t>For example, the phrase “sankyuu” (thank you) can be written in goroawase as "39"</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Uses of goroawase</a:t>
            </a:r>
          </a:p>
        </p:txBody>
      </p:sp>
      <p:sp>
        <p:nvSpPr>
          <p:cNvPr id="77" name="Shape 77"/>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431800" rtl="0">
              <a:buClr>
                <a:schemeClr val="lt2"/>
              </a:buClr>
              <a:buSzPct val="166666"/>
              <a:buFont typeface="Arial"/>
              <a:buChar char="•"/>
            </a:pPr>
            <a:r>
              <a:rPr lang="en"/>
              <a:t>In the case of "39", it can be used as a cute, slangy, and short way to write words</a:t>
            </a:r>
          </a:p>
          <a:p>
            <a:endParaRPr lang="en"/>
          </a:p>
          <a:p>
            <a:pPr marL="457200" lvl="0" indent="-431800">
              <a:buClr>
                <a:schemeClr val="lt2"/>
              </a:buClr>
              <a:buSzPct val="166666"/>
              <a:buFont typeface="Arial"/>
              <a:buChar char="•"/>
            </a:pPr>
            <a:r>
              <a:rPr lang="en"/>
              <a:t>However, goroawase is most famously used as a mnemonic device to remember important strings of numbers (most commonly, phone numbers and dates), and is thus often used in advertisements.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142450" y="67025"/>
            <a:ext cx="9001499" cy="1350599"/>
          </a:xfrm>
          <a:prstGeom prst="rect">
            <a:avLst/>
          </a:prstGeom>
        </p:spPr>
        <p:txBody>
          <a:bodyPr lIns="91425" tIns="91425" rIns="91425" bIns="91425" anchor="ctr" anchorCtr="0">
            <a:noAutofit/>
          </a:bodyPr>
          <a:lstStyle/>
          <a:p>
            <a:pPr>
              <a:buNone/>
            </a:pPr>
            <a:r>
              <a:rPr lang="en" sz="4200"/>
              <a:t>Some examples of mnemonic usage</a:t>
            </a:r>
          </a:p>
        </p:txBody>
      </p:sp>
      <p:sp>
        <p:nvSpPr>
          <p:cNvPr id="83" name="Shape 83"/>
          <p:cNvSpPr txBox="1">
            <a:spLocks noGrp="1"/>
          </p:cNvSpPr>
          <p:nvPr>
            <p:ph type="body" idx="1"/>
          </p:nvPr>
        </p:nvSpPr>
        <p:spPr>
          <a:xfrm>
            <a:off x="3953200" y="1301825"/>
            <a:ext cx="4679999" cy="4587599"/>
          </a:xfrm>
          <a:prstGeom prst="rect">
            <a:avLst/>
          </a:prstGeom>
        </p:spPr>
        <p:txBody>
          <a:bodyPr lIns="91425" tIns="91425" rIns="91425" bIns="91425" anchor="t" anchorCtr="0">
            <a:noAutofit/>
          </a:bodyPr>
          <a:lstStyle/>
          <a:p>
            <a:pPr marL="457200" lvl="0" indent="-431800" rtl="0">
              <a:buClr>
                <a:schemeClr val="lt2"/>
              </a:buClr>
              <a:buSzPct val="222222"/>
              <a:buFont typeface="Arial"/>
              <a:buChar char="•"/>
            </a:pPr>
            <a:r>
              <a:rPr lang="en" sz="2400"/>
              <a:t>489444 can be read as "yo ya ku shi you yo", or "Let's make a reservation!" </a:t>
            </a:r>
            <a:r>
              <a:rPr lang="en" sz="1800"/>
              <a:t>(source: japanvisitor.blogspot.jp)</a:t>
            </a:r>
          </a:p>
          <a:p>
            <a:pPr marL="457200" lvl="0" indent="-431800" rtl="0">
              <a:buClr>
                <a:schemeClr val="lt2"/>
              </a:buClr>
              <a:buSzPct val="222222"/>
              <a:buFont typeface="Arial"/>
              <a:buChar char="•"/>
            </a:pPr>
            <a:r>
              <a:rPr lang="en" sz="2400"/>
              <a:t>"i i pa kku" refers to the two day period of November 8 and 9 </a:t>
            </a:r>
            <a:r>
              <a:rPr lang="en" sz="1800"/>
              <a:t>(source: リンクアップ）</a:t>
            </a:r>
          </a:p>
          <a:p>
            <a:pPr marL="457200" lvl="0" indent="-431800">
              <a:buClr>
                <a:schemeClr val="lt2"/>
              </a:buClr>
              <a:buSzPct val="222222"/>
              <a:buFont typeface="Arial"/>
              <a:buChar char="•"/>
            </a:pPr>
            <a:r>
              <a:rPr lang="en" sz="2400"/>
              <a:t>The last 4 digits of the phone number for this dental clinic are 6480 or "mu shi ba zero" ("zero cavities") </a:t>
            </a:r>
            <a:r>
              <a:rPr lang="en" sz="1800"/>
              <a:t>(source:hyenasclubs.org)</a:t>
            </a:r>
          </a:p>
        </p:txBody>
      </p:sp>
      <p:sp>
        <p:nvSpPr>
          <p:cNvPr id="84" name="Shape 84"/>
          <p:cNvSpPr/>
          <p:nvPr/>
        </p:nvSpPr>
        <p:spPr>
          <a:xfrm>
            <a:off x="758600" y="1072125"/>
            <a:ext cx="2812074" cy="1626574"/>
          </a:xfrm>
          <a:prstGeom prst="rect">
            <a:avLst/>
          </a:prstGeom>
          <a:blipFill>
            <a:blip r:embed="rId3"/>
            <a:stretch>
              <a:fillRect/>
            </a:stretch>
          </a:blipFill>
        </p:spPr>
      </p:sp>
      <p:sp>
        <p:nvSpPr>
          <p:cNvPr id="85" name="Shape 85"/>
          <p:cNvSpPr/>
          <p:nvPr/>
        </p:nvSpPr>
        <p:spPr>
          <a:xfrm>
            <a:off x="808076" y="4215975"/>
            <a:ext cx="2713100" cy="2001649"/>
          </a:xfrm>
          <a:prstGeom prst="rect">
            <a:avLst/>
          </a:prstGeom>
          <a:blipFill>
            <a:blip r:embed="rId4"/>
            <a:stretch>
              <a:fillRect/>
            </a:stretch>
          </a:blipFill>
        </p:spPr>
      </p:sp>
      <p:sp>
        <p:nvSpPr>
          <p:cNvPr id="86" name="Shape 86"/>
          <p:cNvSpPr/>
          <p:nvPr/>
        </p:nvSpPr>
        <p:spPr>
          <a:xfrm>
            <a:off x="142450" y="2656925"/>
            <a:ext cx="3770075" cy="1747149"/>
          </a:xfrm>
          <a:prstGeom prst="rect">
            <a:avLst/>
          </a:prstGeom>
          <a:blipFill>
            <a:blip r:embed="rId5"/>
            <a:stretch>
              <a:fillRect/>
            </a:stretch>
          </a:blipFill>
          <a:ln>
            <a:noFill/>
          </a:ln>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209425" y="274650"/>
            <a:ext cx="8819099" cy="1143000"/>
          </a:xfrm>
          <a:prstGeom prst="rect">
            <a:avLst/>
          </a:prstGeom>
        </p:spPr>
        <p:txBody>
          <a:bodyPr lIns="91425" tIns="91425" rIns="91425" bIns="91425" anchor="ctr" anchorCtr="0">
            <a:noAutofit/>
          </a:bodyPr>
          <a:lstStyle/>
          <a:p>
            <a:pPr>
              <a:buNone/>
            </a:pPr>
            <a:r>
              <a:rPr lang="en" sz="3900"/>
              <a:t>Examples of slang terms in goroawase</a:t>
            </a:r>
          </a:p>
        </p:txBody>
      </p:sp>
      <p:sp>
        <p:nvSpPr>
          <p:cNvPr id="92" name="Shape 92"/>
          <p:cNvSpPr txBox="1">
            <a:spLocks noGrp="1"/>
          </p:cNvSpPr>
          <p:nvPr>
            <p:ph type="body" idx="1"/>
          </p:nvPr>
        </p:nvSpPr>
        <p:spPr>
          <a:xfrm>
            <a:off x="457200" y="1125975"/>
            <a:ext cx="8229600" cy="4830300"/>
          </a:xfrm>
          <a:prstGeom prst="rect">
            <a:avLst/>
          </a:prstGeom>
        </p:spPr>
        <p:txBody>
          <a:bodyPr lIns="91425" tIns="91425" rIns="91425" bIns="91425" anchor="t" anchorCtr="0">
            <a:noAutofit/>
          </a:bodyPr>
          <a:lstStyle/>
          <a:p>
            <a:pPr lvl="0" rtl="0">
              <a:buNone/>
            </a:pPr>
            <a:r>
              <a:rPr lang="en"/>
              <a:t>Not used as mnemonic devices, but might be used while texting, etc.</a:t>
            </a:r>
          </a:p>
          <a:p>
            <a:endParaRPr lang="en"/>
          </a:p>
          <a:p>
            <a:pPr marL="457200" lvl="0" indent="-431800" rtl="0">
              <a:buClr>
                <a:schemeClr val="lt2"/>
              </a:buClr>
              <a:buSzPct val="166666"/>
              <a:buFont typeface="Arial"/>
              <a:buChar char="•"/>
            </a:pPr>
            <a:r>
              <a:rPr lang="en"/>
              <a:t>893 - ya ku za (“the yakuza”)</a:t>
            </a:r>
          </a:p>
          <a:p>
            <a:pPr marL="457200" lvl="0" indent="-431800" rtl="0">
              <a:buClr>
                <a:schemeClr val="lt2"/>
              </a:buClr>
              <a:buSzPct val="166666"/>
              <a:buFont typeface="Arial"/>
              <a:buChar char="•"/>
            </a:pPr>
            <a:r>
              <a:rPr lang="en"/>
              <a:t>4649 - yo ro shi ku (“please be kind”)</a:t>
            </a:r>
          </a:p>
          <a:p>
            <a:pPr marL="457200" lvl="0" indent="-431800" rtl="0">
              <a:buClr>
                <a:schemeClr val="lt2"/>
              </a:buClr>
              <a:buSzPct val="166666"/>
              <a:buFont typeface="Arial"/>
              <a:buChar char="•"/>
            </a:pPr>
            <a:r>
              <a:rPr lang="en"/>
              <a:t>0840 - o ha yo u (“good morning”)</a:t>
            </a:r>
          </a:p>
          <a:p>
            <a:pPr marL="457200" lvl="0" indent="-431800" rtl="0">
              <a:buClr>
                <a:schemeClr val="lt2"/>
              </a:buClr>
              <a:buSzPct val="166666"/>
              <a:buFont typeface="Arial"/>
              <a:buChar char="•"/>
            </a:pPr>
            <a:r>
              <a:rPr lang="en"/>
              <a:t>2525 - ni ko ni ko (“smiling”)</a:t>
            </a:r>
          </a:p>
          <a:p>
            <a:endParaRPr lang="en"/>
          </a:p>
          <a:p>
            <a:pPr lvl="0">
              <a:buNone/>
            </a:pPr>
            <a:r>
              <a:rPr lang="en"/>
              <a:t>As well as many others. The only limit is the creativity of the goroawase user!</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Is there a goroawase equivalent in English?</a:t>
            </a:r>
          </a:p>
        </p:txBody>
      </p:sp>
      <p:sp>
        <p:nvSpPr>
          <p:cNvPr id="98" name="Shape 98"/>
          <p:cNvSpPr txBox="1">
            <a:spLocks noGrp="1"/>
          </p:cNvSpPr>
          <p:nvPr>
            <p:ph type="body" idx="1"/>
          </p:nvPr>
        </p:nvSpPr>
        <p:spPr>
          <a:xfrm>
            <a:off x="457200" y="1767625"/>
            <a:ext cx="8229600" cy="4188599"/>
          </a:xfrm>
          <a:prstGeom prst="rect">
            <a:avLst/>
          </a:prstGeom>
        </p:spPr>
        <p:txBody>
          <a:bodyPr lIns="91425" tIns="91425" rIns="91425" bIns="91425" anchor="t" anchorCtr="0">
            <a:noAutofit/>
          </a:bodyPr>
          <a:lstStyle/>
          <a:p>
            <a:pPr marL="457200" lvl="0" indent="-419100" rtl="0">
              <a:buClr>
                <a:schemeClr val="lt2"/>
              </a:buClr>
              <a:buSzPct val="166666"/>
              <a:buFont typeface="Arial"/>
              <a:buChar char="•"/>
            </a:pPr>
            <a:r>
              <a:rPr lang="en" sz="3000"/>
              <a:t>In the early 2000's, English "chatspeak" became popular</a:t>
            </a:r>
          </a:p>
          <a:p>
            <a:pPr marL="457200" lvl="0" indent="-419100" rtl="0">
              <a:buClr>
                <a:schemeClr val="lt2"/>
              </a:buClr>
              <a:buSzPct val="166666"/>
              <a:buFont typeface="Arial"/>
              <a:buChar char="•"/>
            </a:pPr>
            <a:r>
              <a:rPr lang="en" sz="3000"/>
              <a:t>Users of chatspeak would replace words with "to", "for", "ate/eat", etc. with numbers (for example: "2day", "4get", "gr8")</a:t>
            </a:r>
          </a:p>
          <a:p>
            <a:pPr marL="457200" lvl="0" indent="-419100">
              <a:buClr>
                <a:schemeClr val="lt2"/>
              </a:buClr>
              <a:buSzPct val="166666"/>
              <a:buFont typeface="Arial"/>
              <a:buChar char="•"/>
            </a:pPr>
            <a:r>
              <a:rPr lang="en" sz="3000"/>
              <a:t>Unlike goroawase, often numerical wordplay in English chatspeak is a blend of numbers and letters that "spell" out the word.</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134000"/>
            <a:ext cx="8229600" cy="1328099"/>
          </a:xfrm>
          <a:prstGeom prst="rect">
            <a:avLst/>
          </a:prstGeom>
        </p:spPr>
        <p:txBody>
          <a:bodyPr lIns="91425" tIns="91425" rIns="91425" bIns="91425" anchor="ctr" anchorCtr="0">
            <a:noAutofit/>
          </a:bodyPr>
          <a:lstStyle/>
          <a:p>
            <a:pPr>
              <a:buNone/>
            </a:pPr>
            <a:r>
              <a:rPr lang="en" sz="3600"/>
              <a:t>Why does this type of wordplay seem more effective in Japanese?</a:t>
            </a:r>
          </a:p>
        </p:txBody>
      </p:sp>
      <p:sp>
        <p:nvSpPr>
          <p:cNvPr id="104" name="Shape 104"/>
          <p:cNvSpPr txBox="1">
            <a:spLocks noGrp="1"/>
          </p:cNvSpPr>
          <p:nvPr>
            <p:ph type="body" idx="1"/>
          </p:nvPr>
        </p:nvSpPr>
        <p:spPr>
          <a:xfrm>
            <a:off x="457200" y="1462100"/>
            <a:ext cx="8229600" cy="4494000"/>
          </a:xfrm>
          <a:prstGeom prst="rect">
            <a:avLst/>
          </a:prstGeom>
        </p:spPr>
        <p:txBody>
          <a:bodyPr lIns="91425" tIns="91425" rIns="91425" bIns="91425" anchor="t" anchorCtr="0">
            <a:noAutofit/>
          </a:bodyPr>
          <a:lstStyle/>
          <a:p>
            <a:pPr marL="457200" lvl="0" indent="-431800" rtl="0">
              <a:buClr>
                <a:schemeClr val="lt2"/>
              </a:buClr>
              <a:buSzPct val="166666"/>
              <a:buFont typeface="Arial"/>
              <a:buChar char="•"/>
            </a:pPr>
            <a:r>
              <a:rPr lang="en"/>
              <a:t>A language like English is limited in its ability to use numerical wordplay because each number only has one possible pronunciation.</a:t>
            </a:r>
          </a:p>
          <a:p>
            <a:endParaRPr lang="en"/>
          </a:p>
          <a:p>
            <a:pPr marL="457200" lvl="0" indent="-431800">
              <a:buClr>
                <a:schemeClr val="lt2"/>
              </a:buClr>
              <a:buSzPct val="166666"/>
              <a:buFont typeface="Arial"/>
              <a:buChar char="•"/>
            </a:pPr>
            <a:r>
              <a:rPr lang="en"/>
              <a:t>However, as we know, this is not the case in Japanese!</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endParaRPr/>
          </a:p>
        </p:txBody>
      </p:sp>
      <p:sp>
        <p:nvSpPr>
          <p:cNvPr id="110" name="Shape 110"/>
          <p:cNvSpPr txBox="1">
            <a:spLocks noGrp="1"/>
          </p:cNvSpPr>
          <p:nvPr>
            <p:ph type="body" idx="1"/>
          </p:nvPr>
        </p:nvSpPr>
        <p:spPr>
          <a:xfrm>
            <a:off x="457200" y="5093075"/>
            <a:ext cx="8229600" cy="939300"/>
          </a:xfrm>
          <a:prstGeom prst="rect">
            <a:avLst/>
          </a:prstGeom>
        </p:spPr>
        <p:txBody>
          <a:bodyPr lIns="91425" tIns="91425" rIns="91425" bIns="91425" anchor="t" anchorCtr="0">
            <a:noAutofit/>
          </a:bodyPr>
          <a:lstStyle/>
          <a:p>
            <a:pPr lvl="0" rtl="0">
              <a:buNone/>
            </a:pPr>
            <a:r>
              <a:rPr lang="en" sz="1800"/>
              <a:t>kunyomi - Japanese-derived pronunciation</a:t>
            </a:r>
          </a:p>
          <a:p>
            <a:pPr lvl="0" rtl="0">
              <a:buNone/>
            </a:pPr>
            <a:r>
              <a:rPr lang="en" sz="1800"/>
              <a:t>onyomi - Chinese-derived pronunciation</a:t>
            </a:r>
          </a:p>
          <a:p>
            <a:pPr>
              <a:buNone/>
            </a:pPr>
            <a:r>
              <a:rPr lang="en" sz="1800"/>
              <a:t>(source: tofugu.com)</a:t>
            </a:r>
          </a:p>
        </p:txBody>
      </p:sp>
      <p:sp>
        <p:nvSpPr>
          <p:cNvPr id="111" name="Shape 111"/>
          <p:cNvSpPr/>
          <p:nvPr/>
        </p:nvSpPr>
        <p:spPr>
          <a:xfrm>
            <a:off x="116975" y="578575"/>
            <a:ext cx="8910074" cy="4262900"/>
          </a:xfrm>
          <a:prstGeom prst="rect">
            <a:avLst/>
          </a:prstGeom>
          <a:blipFill>
            <a:blip r:embed="rId3"/>
            <a:stretch>
              <a:fillRect/>
            </a:stretch>
          </a:blipFill>
          <a:ln>
            <a:noFill/>
          </a:ln>
        </p:spPr>
      </p:sp>
    </p:spTree>
  </p:cSld>
  <p:clrMapOvr>
    <a:masterClrMapping/>
  </p:clrMapOvr>
  <p:transition xmlns:p14="http://schemas.microsoft.com/office/powerpoint/2010/main" spd="slow">
    <p:cut/>
  </p:transition>
</p:sld>
</file>

<file path=ppt/theme/theme1.xml><?xml version="1.0" encoding="utf-8"?>
<a:theme xmlns:a="http://schemas.openxmlformats.org/drawingml/2006/main" name="Custom Theme">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750</Words>
  <Application>Microsoft Macintosh PowerPoint</Application>
  <PresentationFormat>On-screen Show (4:3)</PresentationFormat>
  <Paragraphs>59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Custom Theme</vt:lpstr>
      <vt:lpstr>Goroawase</vt:lpstr>
      <vt:lpstr>Presentation Overview</vt:lpstr>
      <vt:lpstr>What is "goroawase"?</vt:lpstr>
      <vt:lpstr>Uses of goroawase</vt:lpstr>
      <vt:lpstr>Some examples of mnemonic usage</vt:lpstr>
      <vt:lpstr>Examples of slang terms in goroawase</vt:lpstr>
      <vt:lpstr>Is there a goroawase equivalent in English?</vt:lpstr>
      <vt:lpstr>Why does this type of wordplay seem more effective in Japanese?</vt:lpstr>
      <vt:lpstr>PowerPoint Presentation</vt:lpstr>
      <vt:lpstr>So what?</vt:lpstr>
      <vt:lpstr>Conclusion</vt:lpstr>
      <vt:lpstr>Your turn!</vt:lpstr>
      <vt:lpstr>Resources Used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Goroawase</dc:title>
  <cp:lastModifiedBy>Jill Robbins</cp:lastModifiedBy>
  <cp:revision>1</cp:revision>
  <dcterms:modified xsi:type="dcterms:W3CDTF">2013-11-15T08:02:16Z</dcterms:modified>
</cp:coreProperties>
</file>